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858000" cy="9144000"/>
  <p:embeddedFontLst>
    <p:embeddedFont>
      <p:font typeface="HK Grotesk" pitchFamily="2" charset="77"/>
      <p:regular r:id="rId4"/>
    </p:embeddedFont>
    <p:embeddedFont>
      <p:font typeface="HK Grotesk Bold" pitchFamily="2" charset="77"/>
      <p:regular r:id="rId5"/>
      <p:bold r:id="rId6"/>
    </p:embeddedFont>
    <p:embeddedFont>
      <p:font typeface="Oswald Bold" pitchFamily="2" charset="77"/>
      <p:regular r:id="rId7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26" autoAdjust="0"/>
  </p:normalViewPr>
  <p:slideViewPr>
    <p:cSldViewPr>
      <p:cViewPr varScale="1">
        <p:scale>
          <a:sx n="71" d="100"/>
          <a:sy n="71" d="100"/>
        </p:scale>
        <p:origin x="784" y="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88196" y="9419156"/>
            <a:ext cx="15507024" cy="819574"/>
            <a:chOff x="0" y="0"/>
            <a:chExt cx="4723584" cy="249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23585" cy="249650"/>
            </a:xfrm>
            <a:custGeom>
              <a:avLst/>
              <a:gdLst/>
              <a:ahLst/>
              <a:cxnLst/>
              <a:rect l="l" t="t" r="r" b="b"/>
              <a:pathLst>
                <a:path w="4723585" h="249650">
                  <a:moveTo>
                    <a:pt x="0" y="0"/>
                  </a:moveTo>
                  <a:lnTo>
                    <a:pt x="4723585" y="0"/>
                  </a:lnTo>
                  <a:lnTo>
                    <a:pt x="4723585" y="249650"/>
                  </a:lnTo>
                  <a:lnTo>
                    <a:pt x="0" y="249650"/>
                  </a:lnTo>
                  <a:close/>
                </a:path>
              </a:pathLst>
            </a:custGeom>
            <a:solidFill>
              <a:srgbClr val="8B5A4B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23584" cy="287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90488" y="8409083"/>
            <a:ext cx="15507024" cy="876004"/>
            <a:chOff x="0" y="0"/>
            <a:chExt cx="4723584" cy="2668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723585" cy="266839"/>
            </a:xfrm>
            <a:custGeom>
              <a:avLst/>
              <a:gdLst/>
              <a:ahLst/>
              <a:cxnLst/>
              <a:rect l="l" t="t" r="r" b="b"/>
              <a:pathLst>
                <a:path w="4723585" h="266839">
                  <a:moveTo>
                    <a:pt x="0" y="0"/>
                  </a:moveTo>
                  <a:lnTo>
                    <a:pt x="4723585" y="0"/>
                  </a:lnTo>
                  <a:lnTo>
                    <a:pt x="4723585" y="266839"/>
                  </a:lnTo>
                  <a:lnTo>
                    <a:pt x="0" y="266839"/>
                  </a:lnTo>
                  <a:close/>
                </a:path>
              </a:pathLst>
            </a:custGeom>
            <a:solidFill>
              <a:srgbClr val="EEEEE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723584" cy="3049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90488" y="6704235"/>
            <a:ext cx="5057537" cy="1609861"/>
            <a:chOff x="0" y="0"/>
            <a:chExt cx="1353461" cy="43081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3461" cy="430819"/>
            </a:xfrm>
            <a:custGeom>
              <a:avLst/>
              <a:gdLst/>
              <a:ahLst/>
              <a:cxnLst/>
              <a:rect l="l" t="t" r="r" b="b"/>
              <a:pathLst>
                <a:path w="1353461" h="430819">
                  <a:moveTo>
                    <a:pt x="0" y="0"/>
                  </a:moveTo>
                  <a:lnTo>
                    <a:pt x="1353461" y="0"/>
                  </a:lnTo>
                  <a:lnTo>
                    <a:pt x="1353461" y="430819"/>
                  </a:lnTo>
                  <a:lnTo>
                    <a:pt x="0" y="430819"/>
                  </a:lnTo>
                  <a:close/>
                </a:path>
              </a:pathLst>
            </a:custGeom>
            <a:solidFill>
              <a:srgbClr val="CF9F76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53461" cy="468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13704" y="6704235"/>
            <a:ext cx="5057537" cy="1609861"/>
            <a:chOff x="0" y="0"/>
            <a:chExt cx="1353461" cy="43081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53461" cy="430819"/>
            </a:xfrm>
            <a:custGeom>
              <a:avLst/>
              <a:gdLst/>
              <a:ahLst/>
              <a:cxnLst/>
              <a:rect l="l" t="t" r="r" b="b"/>
              <a:pathLst>
                <a:path w="1353461" h="430819">
                  <a:moveTo>
                    <a:pt x="0" y="0"/>
                  </a:moveTo>
                  <a:lnTo>
                    <a:pt x="1353461" y="0"/>
                  </a:lnTo>
                  <a:lnTo>
                    <a:pt x="1353461" y="430819"/>
                  </a:lnTo>
                  <a:lnTo>
                    <a:pt x="0" y="430819"/>
                  </a:lnTo>
                  <a:close/>
                </a:path>
              </a:pathLst>
            </a:custGeom>
            <a:solidFill>
              <a:srgbClr val="CF9F76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53461" cy="468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839975" y="6704235"/>
            <a:ext cx="5057537" cy="1609861"/>
            <a:chOff x="0" y="0"/>
            <a:chExt cx="1353461" cy="43081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53461" cy="430819"/>
            </a:xfrm>
            <a:custGeom>
              <a:avLst/>
              <a:gdLst/>
              <a:ahLst/>
              <a:cxnLst/>
              <a:rect l="l" t="t" r="r" b="b"/>
              <a:pathLst>
                <a:path w="1353461" h="430819">
                  <a:moveTo>
                    <a:pt x="0" y="0"/>
                  </a:moveTo>
                  <a:lnTo>
                    <a:pt x="1353461" y="0"/>
                  </a:lnTo>
                  <a:lnTo>
                    <a:pt x="1353461" y="430819"/>
                  </a:lnTo>
                  <a:lnTo>
                    <a:pt x="0" y="430819"/>
                  </a:lnTo>
                  <a:close/>
                </a:path>
              </a:pathLst>
            </a:custGeom>
            <a:solidFill>
              <a:srgbClr val="CF9F76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353461" cy="468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90488" y="4999388"/>
            <a:ext cx="5057537" cy="1609861"/>
            <a:chOff x="0" y="0"/>
            <a:chExt cx="1353461" cy="43081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353461" cy="430819"/>
            </a:xfrm>
            <a:custGeom>
              <a:avLst/>
              <a:gdLst/>
              <a:ahLst/>
              <a:cxnLst/>
              <a:rect l="l" t="t" r="r" b="b"/>
              <a:pathLst>
                <a:path w="1353461" h="430819">
                  <a:moveTo>
                    <a:pt x="0" y="0"/>
                  </a:moveTo>
                  <a:lnTo>
                    <a:pt x="1353461" y="0"/>
                  </a:lnTo>
                  <a:lnTo>
                    <a:pt x="1353461" y="430819"/>
                  </a:lnTo>
                  <a:lnTo>
                    <a:pt x="0" y="430819"/>
                  </a:lnTo>
                  <a:close/>
                </a:path>
              </a:pathLst>
            </a:custGeom>
            <a:solidFill>
              <a:srgbClr val="DAA18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353461" cy="468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613704" y="4999388"/>
            <a:ext cx="5057537" cy="1609861"/>
            <a:chOff x="0" y="0"/>
            <a:chExt cx="1353461" cy="43081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353461" cy="430819"/>
            </a:xfrm>
            <a:custGeom>
              <a:avLst/>
              <a:gdLst/>
              <a:ahLst/>
              <a:cxnLst/>
              <a:rect l="l" t="t" r="r" b="b"/>
              <a:pathLst>
                <a:path w="1353461" h="430819">
                  <a:moveTo>
                    <a:pt x="0" y="0"/>
                  </a:moveTo>
                  <a:lnTo>
                    <a:pt x="1353461" y="0"/>
                  </a:lnTo>
                  <a:lnTo>
                    <a:pt x="1353461" y="430819"/>
                  </a:lnTo>
                  <a:lnTo>
                    <a:pt x="0" y="430819"/>
                  </a:lnTo>
                  <a:close/>
                </a:path>
              </a:pathLst>
            </a:custGeom>
            <a:solidFill>
              <a:srgbClr val="DAA18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353461" cy="468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839975" y="4999388"/>
            <a:ext cx="5057537" cy="1609861"/>
            <a:chOff x="0" y="0"/>
            <a:chExt cx="1353461" cy="43081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353461" cy="430819"/>
            </a:xfrm>
            <a:custGeom>
              <a:avLst/>
              <a:gdLst/>
              <a:ahLst/>
              <a:cxnLst/>
              <a:rect l="l" t="t" r="r" b="b"/>
              <a:pathLst>
                <a:path w="1353461" h="430819">
                  <a:moveTo>
                    <a:pt x="0" y="0"/>
                  </a:moveTo>
                  <a:lnTo>
                    <a:pt x="1353461" y="0"/>
                  </a:lnTo>
                  <a:lnTo>
                    <a:pt x="1353461" y="430819"/>
                  </a:lnTo>
                  <a:lnTo>
                    <a:pt x="0" y="430819"/>
                  </a:lnTo>
                  <a:close/>
                </a:path>
              </a:pathLst>
            </a:custGeom>
            <a:solidFill>
              <a:srgbClr val="DAA18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353461" cy="4784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31459" y="1543401"/>
            <a:ext cx="15507024" cy="2443788"/>
            <a:chOff x="0" y="0"/>
            <a:chExt cx="4723584" cy="74440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723585" cy="744401"/>
            </a:xfrm>
            <a:custGeom>
              <a:avLst/>
              <a:gdLst/>
              <a:ahLst/>
              <a:cxnLst/>
              <a:rect l="l" t="t" r="r" b="b"/>
              <a:pathLst>
                <a:path w="4723585" h="744401">
                  <a:moveTo>
                    <a:pt x="2361792" y="0"/>
                  </a:moveTo>
                  <a:lnTo>
                    <a:pt x="4723585" y="744401"/>
                  </a:lnTo>
                  <a:lnTo>
                    <a:pt x="0" y="744401"/>
                  </a:lnTo>
                  <a:lnTo>
                    <a:pt x="2361792" y="0"/>
                  </a:lnTo>
                  <a:close/>
                </a:path>
              </a:pathLst>
            </a:custGeom>
            <a:solidFill>
              <a:srgbClr val="EEEEE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38060" y="307515"/>
              <a:ext cx="3247464" cy="3837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385140" y="4082440"/>
            <a:ext cx="5059065" cy="819574"/>
            <a:chOff x="0" y="0"/>
            <a:chExt cx="1541038" cy="24965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541038" cy="249650"/>
            </a:xfrm>
            <a:custGeom>
              <a:avLst/>
              <a:gdLst/>
              <a:ahLst/>
              <a:cxnLst/>
              <a:rect l="l" t="t" r="r" b="b"/>
              <a:pathLst>
                <a:path w="1541038" h="249650">
                  <a:moveTo>
                    <a:pt x="0" y="0"/>
                  </a:moveTo>
                  <a:lnTo>
                    <a:pt x="1541038" y="0"/>
                  </a:lnTo>
                  <a:lnTo>
                    <a:pt x="1541038" y="249650"/>
                  </a:lnTo>
                  <a:lnTo>
                    <a:pt x="0" y="249650"/>
                  </a:lnTo>
                  <a:close/>
                </a:path>
              </a:pathLst>
            </a:custGeom>
            <a:solidFill>
              <a:srgbClr val="EEEEE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1541038" cy="287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6608356" y="4082440"/>
            <a:ext cx="5059065" cy="819574"/>
            <a:chOff x="0" y="0"/>
            <a:chExt cx="1541038" cy="24965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541038" cy="249650"/>
            </a:xfrm>
            <a:custGeom>
              <a:avLst/>
              <a:gdLst/>
              <a:ahLst/>
              <a:cxnLst/>
              <a:rect l="l" t="t" r="r" b="b"/>
              <a:pathLst>
                <a:path w="1541038" h="249650">
                  <a:moveTo>
                    <a:pt x="0" y="0"/>
                  </a:moveTo>
                  <a:lnTo>
                    <a:pt x="1541038" y="0"/>
                  </a:lnTo>
                  <a:lnTo>
                    <a:pt x="1541038" y="249650"/>
                  </a:lnTo>
                  <a:lnTo>
                    <a:pt x="0" y="249650"/>
                  </a:lnTo>
                  <a:close/>
                </a:path>
              </a:pathLst>
            </a:custGeom>
            <a:solidFill>
              <a:srgbClr val="EEEEE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1541038" cy="287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1836155" y="4084564"/>
            <a:ext cx="5059065" cy="819574"/>
            <a:chOff x="0" y="0"/>
            <a:chExt cx="1541038" cy="24965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541038" cy="249650"/>
            </a:xfrm>
            <a:custGeom>
              <a:avLst/>
              <a:gdLst/>
              <a:ahLst/>
              <a:cxnLst/>
              <a:rect l="l" t="t" r="r" b="b"/>
              <a:pathLst>
                <a:path w="1541038" h="249650">
                  <a:moveTo>
                    <a:pt x="0" y="0"/>
                  </a:moveTo>
                  <a:lnTo>
                    <a:pt x="1541038" y="0"/>
                  </a:lnTo>
                  <a:lnTo>
                    <a:pt x="1541038" y="249650"/>
                  </a:lnTo>
                  <a:lnTo>
                    <a:pt x="0" y="249650"/>
                  </a:lnTo>
                  <a:close/>
                </a:path>
              </a:pathLst>
            </a:custGeom>
            <a:solidFill>
              <a:srgbClr val="EEEEE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1541038" cy="287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388196" y="4094850"/>
            <a:ext cx="5056009" cy="713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0"/>
              </a:lnSpc>
            </a:pPr>
            <a:r>
              <a:rPr lang="en-US" sz="4150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MARKET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612176" y="4094850"/>
            <a:ext cx="5056009" cy="713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0"/>
              </a:lnSpc>
            </a:pPr>
            <a:r>
              <a:rPr lang="en-US" sz="4150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BRAND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839211" y="4092725"/>
            <a:ext cx="5056009" cy="713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0"/>
              </a:lnSpc>
            </a:pPr>
            <a:r>
              <a:rPr lang="en-US" sz="4150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AUDIENCE</a:t>
            </a:r>
          </a:p>
        </p:txBody>
      </p:sp>
      <p:sp>
        <p:nvSpPr>
          <p:cNvPr id="41" name="TextBox 41"/>
          <p:cNvSpPr txBox="1"/>
          <p:nvPr/>
        </p:nvSpPr>
        <p:spPr>
          <a:xfrm rot="-1049299">
            <a:off x="2032933" y="1654622"/>
            <a:ext cx="5059065" cy="1648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1"/>
              </a:lnSpc>
            </a:pPr>
            <a:r>
              <a:rPr lang="en-US" sz="2593" b="1">
                <a:solidFill>
                  <a:srgbClr val="1E1F29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ARCHETYPE</a:t>
            </a:r>
          </a:p>
          <a:p>
            <a:pPr algn="ctr">
              <a:lnSpc>
                <a:spcPts val="2931"/>
              </a:lnSpc>
            </a:pPr>
            <a:r>
              <a:rPr lang="en-US" sz="2093">
                <a:solidFill>
                  <a:srgbClr val="1E1F29"/>
                </a:solidFill>
                <a:latin typeface="HK Grotesk"/>
                <a:ea typeface="HK Grotesk"/>
                <a:cs typeface="HK Grotesk"/>
                <a:sym typeface="HK Grotesk"/>
              </a:rPr>
              <a:t>Which 1-2 archetypes reflect our core identity best?</a:t>
            </a:r>
          </a:p>
          <a:p>
            <a:pPr algn="ctr">
              <a:lnSpc>
                <a:spcPts val="3631"/>
              </a:lnSpc>
            </a:pPr>
            <a:endParaRPr lang="en-US" sz="2093">
              <a:solidFill>
                <a:srgbClr val="1E1F29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42" name="TextBox 42"/>
          <p:cNvSpPr txBox="1"/>
          <p:nvPr/>
        </p:nvSpPr>
        <p:spPr>
          <a:xfrm rot="1069967">
            <a:off x="11196111" y="1709336"/>
            <a:ext cx="5059065" cy="1648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1"/>
              </a:lnSpc>
            </a:pPr>
            <a:r>
              <a:rPr lang="en-US" sz="2593" b="1">
                <a:solidFill>
                  <a:srgbClr val="1E1F29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Brand Personality</a:t>
            </a:r>
          </a:p>
          <a:p>
            <a:pPr algn="ctr">
              <a:lnSpc>
                <a:spcPts val="2931"/>
              </a:lnSpc>
            </a:pPr>
            <a:r>
              <a:rPr lang="en-US" sz="2093">
                <a:solidFill>
                  <a:srgbClr val="1E1F29"/>
                </a:solidFill>
                <a:latin typeface="HK Grotesk"/>
                <a:ea typeface="HK Grotesk"/>
                <a:cs typeface="HK Grotesk"/>
                <a:sym typeface="HK Grotesk"/>
              </a:rPr>
              <a:t>Which of the five dimensions of brand personality (ACA) do you embody?</a:t>
            </a:r>
          </a:p>
          <a:p>
            <a:pPr algn="ctr">
              <a:lnSpc>
                <a:spcPts val="3631"/>
              </a:lnSpc>
            </a:pPr>
            <a:endParaRPr lang="en-US" sz="2093">
              <a:solidFill>
                <a:srgbClr val="1E1F29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2127265" y="9456537"/>
            <a:ext cx="14033469" cy="807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1"/>
              </a:lnSpc>
            </a:pPr>
            <a:r>
              <a:rPr lang="en-US" sz="2493" b="1">
                <a:solidFill>
                  <a:srgbClr val="EEEEE9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Purpose Statement:</a:t>
            </a:r>
            <a:r>
              <a:rPr lang="en-US" sz="2493">
                <a:solidFill>
                  <a:srgbClr val="EEEEE9"/>
                </a:solidFill>
                <a:latin typeface="HK Grotesk"/>
                <a:ea typeface="HK Grotesk"/>
                <a:cs typeface="HK Grotesk"/>
                <a:sym typeface="HK Grotesk"/>
              </a:rPr>
              <a:t> </a:t>
            </a:r>
          </a:p>
          <a:p>
            <a:pPr algn="ctr">
              <a:lnSpc>
                <a:spcPts val="3071"/>
              </a:lnSpc>
            </a:pPr>
            <a:r>
              <a:rPr lang="en-US" sz="2193">
                <a:solidFill>
                  <a:srgbClr val="EEEEE9"/>
                </a:solidFill>
                <a:latin typeface="HK Grotesk"/>
                <a:ea typeface="HK Grotesk"/>
                <a:cs typeface="HK Grotesk"/>
                <a:sym typeface="HK Grotesk"/>
              </a:rPr>
              <a:t>“What positive change do we want to make in people’s lives, our scene, or society through music?”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059489" y="8460067"/>
            <a:ext cx="14033469" cy="825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1"/>
              </a:lnSpc>
            </a:pPr>
            <a:r>
              <a:rPr lang="en-US" sz="2493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Brand Vision (= longterm goal)</a:t>
            </a:r>
          </a:p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431B21"/>
                </a:solidFill>
                <a:latin typeface="HK Grotesk"/>
                <a:ea typeface="HK Grotesk"/>
                <a:cs typeface="HK Grotesk"/>
                <a:sym typeface="HK Grotesk"/>
              </a:rPr>
              <a:t>“What do we ultimately want to become seen as?”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431459" y="7084743"/>
            <a:ext cx="4977123" cy="1163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0"/>
              </a:lnSpc>
            </a:pPr>
            <a:r>
              <a:rPr lang="en-US" sz="2207" dirty="0">
                <a:solidFill>
                  <a:srgbClr val="EEEEE9"/>
                </a:solidFill>
                <a:latin typeface="HK Grotesk"/>
                <a:ea typeface="HK Grotesk"/>
                <a:cs typeface="HK Grotesk"/>
                <a:sym typeface="HK Grotesk"/>
              </a:rPr>
              <a:t>“What’s missing, overused, or broken in our scene or genre—and how do we respond to that?”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1988529" y="6751043"/>
            <a:ext cx="4755794" cy="42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1"/>
              </a:lnSpc>
            </a:pPr>
            <a:r>
              <a:rPr lang="en-US" sz="2493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Audience description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1993138" y="4978885"/>
            <a:ext cx="4755794" cy="414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9"/>
              </a:lnSpc>
            </a:pPr>
            <a:r>
              <a:rPr lang="en-US" sz="2420" b="1">
                <a:solidFill>
                  <a:srgbClr val="EEEEE9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Audience Needs &amp; Motivations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467846" y="4976761"/>
            <a:ext cx="4901293" cy="414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9"/>
              </a:lnSpc>
            </a:pPr>
            <a:r>
              <a:rPr lang="en-US" sz="2420" b="1">
                <a:solidFill>
                  <a:srgbClr val="EEEEE9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Consumer insight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3840784" y="2962145"/>
            <a:ext cx="10594208" cy="834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1"/>
              </a:lnSpc>
            </a:pPr>
            <a:r>
              <a:rPr lang="en-US" sz="2593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Brand Tagline</a:t>
            </a:r>
          </a:p>
          <a:p>
            <a:pPr algn="ctr">
              <a:lnSpc>
                <a:spcPts val="3071"/>
              </a:lnSpc>
            </a:pPr>
            <a:r>
              <a:rPr lang="en-US" sz="2193">
                <a:solidFill>
                  <a:srgbClr val="431B21"/>
                </a:solidFill>
                <a:latin typeface="HK Grotesk"/>
                <a:ea typeface="HK Grotesk"/>
                <a:cs typeface="HK Grotesk"/>
                <a:sym typeface="HK Grotesk"/>
              </a:rPr>
              <a:t>“What short phrase can we use that captures our spirit and invites people in?”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1985565" y="5411611"/>
            <a:ext cx="4755794" cy="116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“Why does your audience attend live-music events?”</a:t>
            </a:r>
          </a:p>
          <a:p>
            <a:pPr algn="ctr">
              <a:lnSpc>
                <a:spcPts val="3080"/>
              </a:lnSpc>
            </a:pPr>
            <a:r>
              <a:rPr lang="en-US" sz="22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(psychographics / motivational)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424201" y="5528445"/>
            <a:ext cx="4980943" cy="737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“What unspoken need, feeling, or desire do we truly tap into for our audience?”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1917092" y="7151883"/>
            <a:ext cx="4898669" cy="1553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“Who is your audience and what do they do?”</a:t>
            </a:r>
          </a:p>
          <a:p>
            <a:pPr algn="ctr">
              <a:lnSpc>
                <a:spcPts val="3080"/>
              </a:lnSpc>
            </a:pPr>
            <a:r>
              <a:rPr lang="en-US" sz="22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(demographics / Behavioral)</a:t>
            </a:r>
          </a:p>
          <a:p>
            <a:pPr algn="ctr">
              <a:lnSpc>
                <a:spcPts val="3080"/>
              </a:lnSpc>
            </a:pPr>
            <a:endParaRPr lang="en-US" sz="2200" dirty="0">
              <a:solidFill>
                <a:srgbClr val="FCFAF4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2124974" y="6656610"/>
            <a:ext cx="3842416" cy="414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9"/>
              </a:lnSpc>
            </a:pPr>
            <a:r>
              <a:rPr lang="en-US" sz="2420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Category Insight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7300519" y="4978885"/>
            <a:ext cx="3842416" cy="414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9"/>
              </a:lnSpc>
            </a:pPr>
            <a:r>
              <a:rPr lang="en-US" sz="2420" b="1">
                <a:solidFill>
                  <a:srgbClr val="FCFAF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Brand Identity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6691813" y="5405026"/>
            <a:ext cx="5059829" cy="1108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“What are your brand touchpoints? (name, logo, typography, colors, socials, brand voice, etc.?”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7222792" y="6666399"/>
            <a:ext cx="3842416" cy="414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9"/>
              </a:lnSpc>
            </a:pPr>
            <a:r>
              <a:rPr lang="en-US" sz="2420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Brand Values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6843830" y="7326655"/>
            <a:ext cx="4755794" cy="772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What 3–5 core values guide </a:t>
            </a:r>
          </a:p>
          <a:p>
            <a:pPr algn="ctr">
              <a:lnSpc>
                <a:spcPts val="3080"/>
              </a:lnSpc>
            </a:pPr>
            <a:r>
              <a:rPr lang="en-US" sz="22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everything that we do?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4570352" y="-99975"/>
            <a:ext cx="9302750" cy="1510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20"/>
              </a:lnSpc>
            </a:pPr>
            <a:r>
              <a:rPr lang="en-US" sz="8800" b="1">
                <a:solidFill>
                  <a:srgbClr val="000000"/>
                </a:solidFill>
                <a:latin typeface="Oswald Bold"/>
                <a:ea typeface="Oswald Bold"/>
                <a:cs typeface="Oswald Bold"/>
                <a:sym typeface="Oswald Bold"/>
              </a:rPr>
              <a:t>Brand House Canvas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B0262F-A076-6910-D9EC-17C750D77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E35BDFD-264D-32C7-B601-48EF1B9CA0E0}"/>
              </a:ext>
            </a:extLst>
          </p:cNvPr>
          <p:cNvGrpSpPr/>
          <p:nvPr/>
        </p:nvGrpSpPr>
        <p:grpSpPr>
          <a:xfrm>
            <a:off x="1388196" y="9419156"/>
            <a:ext cx="15507024" cy="819574"/>
            <a:chOff x="0" y="0"/>
            <a:chExt cx="4723584" cy="24965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99AB2DA-892C-7F81-8E95-23B2D0412C4C}"/>
                </a:ext>
              </a:extLst>
            </p:cNvPr>
            <p:cNvSpPr/>
            <p:nvPr/>
          </p:nvSpPr>
          <p:spPr>
            <a:xfrm>
              <a:off x="0" y="0"/>
              <a:ext cx="4723585" cy="249650"/>
            </a:xfrm>
            <a:custGeom>
              <a:avLst/>
              <a:gdLst/>
              <a:ahLst/>
              <a:cxnLst/>
              <a:rect l="l" t="t" r="r" b="b"/>
              <a:pathLst>
                <a:path w="4723585" h="249650">
                  <a:moveTo>
                    <a:pt x="0" y="0"/>
                  </a:moveTo>
                  <a:lnTo>
                    <a:pt x="4723585" y="0"/>
                  </a:lnTo>
                  <a:lnTo>
                    <a:pt x="4723585" y="249650"/>
                  </a:lnTo>
                  <a:lnTo>
                    <a:pt x="0" y="249650"/>
                  </a:lnTo>
                  <a:close/>
                </a:path>
              </a:pathLst>
            </a:custGeom>
            <a:solidFill>
              <a:srgbClr val="8B5A4B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04255F0-D271-A3F9-8845-A0478813A9C5}"/>
                </a:ext>
              </a:extLst>
            </p:cNvPr>
            <p:cNvSpPr txBox="1"/>
            <p:nvPr/>
          </p:nvSpPr>
          <p:spPr>
            <a:xfrm>
              <a:off x="0" y="-38100"/>
              <a:ext cx="4723584" cy="287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0534407-A552-2725-5EDA-D3BDAA3A2FCC}"/>
              </a:ext>
            </a:extLst>
          </p:cNvPr>
          <p:cNvGrpSpPr/>
          <p:nvPr/>
        </p:nvGrpSpPr>
        <p:grpSpPr>
          <a:xfrm>
            <a:off x="1390488" y="8409083"/>
            <a:ext cx="15507024" cy="876004"/>
            <a:chOff x="0" y="0"/>
            <a:chExt cx="4723584" cy="266839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2027C66-7960-D448-076D-8A8828DF866E}"/>
                </a:ext>
              </a:extLst>
            </p:cNvPr>
            <p:cNvSpPr/>
            <p:nvPr/>
          </p:nvSpPr>
          <p:spPr>
            <a:xfrm>
              <a:off x="0" y="0"/>
              <a:ext cx="4723585" cy="266839"/>
            </a:xfrm>
            <a:custGeom>
              <a:avLst/>
              <a:gdLst/>
              <a:ahLst/>
              <a:cxnLst/>
              <a:rect l="l" t="t" r="r" b="b"/>
              <a:pathLst>
                <a:path w="4723585" h="266839">
                  <a:moveTo>
                    <a:pt x="0" y="0"/>
                  </a:moveTo>
                  <a:lnTo>
                    <a:pt x="4723585" y="0"/>
                  </a:lnTo>
                  <a:lnTo>
                    <a:pt x="4723585" y="266839"/>
                  </a:lnTo>
                  <a:lnTo>
                    <a:pt x="0" y="266839"/>
                  </a:lnTo>
                  <a:close/>
                </a:path>
              </a:pathLst>
            </a:custGeom>
            <a:solidFill>
              <a:srgbClr val="EEEEE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A5E9352-8840-D1C9-AF97-94F260157800}"/>
                </a:ext>
              </a:extLst>
            </p:cNvPr>
            <p:cNvSpPr txBox="1"/>
            <p:nvPr/>
          </p:nvSpPr>
          <p:spPr>
            <a:xfrm>
              <a:off x="0" y="-38100"/>
              <a:ext cx="4723584" cy="3049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FC6007D4-9B02-39B6-36BC-E9E92EC31BE9}"/>
              </a:ext>
            </a:extLst>
          </p:cNvPr>
          <p:cNvGrpSpPr/>
          <p:nvPr/>
        </p:nvGrpSpPr>
        <p:grpSpPr>
          <a:xfrm>
            <a:off x="1390488" y="6704235"/>
            <a:ext cx="5057537" cy="1609861"/>
            <a:chOff x="0" y="0"/>
            <a:chExt cx="1353461" cy="43081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05B15CA-1278-F703-74F9-64E146AAE327}"/>
                </a:ext>
              </a:extLst>
            </p:cNvPr>
            <p:cNvSpPr/>
            <p:nvPr/>
          </p:nvSpPr>
          <p:spPr>
            <a:xfrm>
              <a:off x="0" y="0"/>
              <a:ext cx="1353461" cy="430819"/>
            </a:xfrm>
            <a:custGeom>
              <a:avLst/>
              <a:gdLst/>
              <a:ahLst/>
              <a:cxnLst/>
              <a:rect l="l" t="t" r="r" b="b"/>
              <a:pathLst>
                <a:path w="1353461" h="430819">
                  <a:moveTo>
                    <a:pt x="0" y="0"/>
                  </a:moveTo>
                  <a:lnTo>
                    <a:pt x="1353461" y="0"/>
                  </a:lnTo>
                  <a:lnTo>
                    <a:pt x="1353461" y="430819"/>
                  </a:lnTo>
                  <a:lnTo>
                    <a:pt x="0" y="430819"/>
                  </a:lnTo>
                  <a:close/>
                </a:path>
              </a:pathLst>
            </a:custGeom>
            <a:solidFill>
              <a:srgbClr val="CF9F76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690C1B30-57BD-BFD4-9522-71065F03DC22}"/>
                </a:ext>
              </a:extLst>
            </p:cNvPr>
            <p:cNvSpPr txBox="1"/>
            <p:nvPr/>
          </p:nvSpPr>
          <p:spPr>
            <a:xfrm>
              <a:off x="0" y="-38100"/>
              <a:ext cx="1353461" cy="468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1795ABBA-F0D1-3D08-2C25-9EAD92E48411}"/>
              </a:ext>
            </a:extLst>
          </p:cNvPr>
          <p:cNvGrpSpPr/>
          <p:nvPr/>
        </p:nvGrpSpPr>
        <p:grpSpPr>
          <a:xfrm>
            <a:off x="6613704" y="6704235"/>
            <a:ext cx="5057537" cy="1609861"/>
            <a:chOff x="0" y="0"/>
            <a:chExt cx="1353461" cy="430819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A62A7CD-50D3-AA27-24F7-22D38A571123}"/>
                </a:ext>
              </a:extLst>
            </p:cNvPr>
            <p:cNvSpPr/>
            <p:nvPr/>
          </p:nvSpPr>
          <p:spPr>
            <a:xfrm>
              <a:off x="0" y="0"/>
              <a:ext cx="1353461" cy="430819"/>
            </a:xfrm>
            <a:custGeom>
              <a:avLst/>
              <a:gdLst/>
              <a:ahLst/>
              <a:cxnLst/>
              <a:rect l="l" t="t" r="r" b="b"/>
              <a:pathLst>
                <a:path w="1353461" h="430819">
                  <a:moveTo>
                    <a:pt x="0" y="0"/>
                  </a:moveTo>
                  <a:lnTo>
                    <a:pt x="1353461" y="0"/>
                  </a:lnTo>
                  <a:lnTo>
                    <a:pt x="1353461" y="430819"/>
                  </a:lnTo>
                  <a:lnTo>
                    <a:pt x="0" y="430819"/>
                  </a:lnTo>
                  <a:close/>
                </a:path>
              </a:pathLst>
            </a:custGeom>
            <a:solidFill>
              <a:srgbClr val="CF9F76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22AB1C6E-F7F2-6F1D-8C05-150AF199C6D3}"/>
                </a:ext>
              </a:extLst>
            </p:cNvPr>
            <p:cNvSpPr txBox="1"/>
            <p:nvPr/>
          </p:nvSpPr>
          <p:spPr>
            <a:xfrm>
              <a:off x="0" y="-38100"/>
              <a:ext cx="1353461" cy="468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01EF18B9-EDCC-8D58-3CBB-9847526C62F8}"/>
              </a:ext>
            </a:extLst>
          </p:cNvPr>
          <p:cNvGrpSpPr/>
          <p:nvPr/>
        </p:nvGrpSpPr>
        <p:grpSpPr>
          <a:xfrm>
            <a:off x="11839975" y="6704235"/>
            <a:ext cx="5057537" cy="1609861"/>
            <a:chOff x="0" y="0"/>
            <a:chExt cx="1353461" cy="430819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0C324ACD-12FC-5FB6-AFF3-0015D81F77E4}"/>
                </a:ext>
              </a:extLst>
            </p:cNvPr>
            <p:cNvSpPr/>
            <p:nvPr/>
          </p:nvSpPr>
          <p:spPr>
            <a:xfrm>
              <a:off x="0" y="0"/>
              <a:ext cx="1353461" cy="430819"/>
            </a:xfrm>
            <a:custGeom>
              <a:avLst/>
              <a:gdLst/>
              <a:ahLst/>
              <a:cxnLst/>
              <a:rect l="l" t="t" r="r" b="b"/>
              <a:pathLst>
                <a:path w="1353461" h="430819">
                  <a:moveTo>
                    <a:pt x="0" y="0"/>
                  </a:moveTo>
                  <a:lnTo>
                    <a:pt x="1353461" y="0"/>
                  </a:lnTo>
                  <a:lnTo>
                    <a:pt x="1353461" y="430819"/>
                  </a:lnTo>
                  <a:lnTo>
                    <a:pt x="0" y="430819"/>
                  </a:lnTo>
                  <a:close/>
                </a:path>
              </a:pathLst>
            </a:custGeom>
            <a:solidFill>
              <a:srgbClr val="CF9F76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E4DD035F-6F7C-8C0F-8644-C8F5AEDF838A}"/>
                </a:ext>
              </a:extLst>
            </p:cNvPr>
            <p:cNvSpPr txBox="1"/>
            <p:nvPr/>
          </p:nvSpPr>
          <p:spPr>
            <a:xfrm>
              <a:off x="0" y="-38100"/>
              <a:ext cx="1353461" cy="468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6420F64-78D1-C0BF-B59E-90DEE89A29DC}"/>
              </a:ext>
            </a:extLst>
          </p:cNvPr>
          <p:cNvGrpSpPr/>
          <p:nvPr/>
        </p:nvGrpSpPr>
        <p:grpSpPr>
          <a:xfrm>
            <a:off x="1390488" y="4999388"/>
            <a:ext cx="5057537" cy="1609861"/>
            <a:chOff x="0" y="0"/>
            <a:chExt cx="1353461" cy="430819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E5728223-201D-38F5-B9E9-6CF4667E99EC}"/>
                </a:ext>
              </a:extLst>
            </p:cNvPr>
            <p:cNvSpPr/>
            <p:nvPr/>
          </p:nvSpPr>
          <p:spPr>
            <a:xfrm>
              <a:off x="0" y="0"/>
              <a:ext cx="1353461" cy="430819"/>
            </a:xfrm>
            <a:custGeom>
              <a:avLst/>
              <a:gdLst/>
              <a:ahLst/>
              <a:cxnLst/>
              <a:rect l="l" t="t" r="r" b="b"/>
              <a:pathLst>
                <a:path w="1353461" h="430819">
                  <a:moveTo>
                    <a:pt x="0" y="0"/>
                  </a:moveTo>
                  <a:lnTo>
                    <a:pt x="1353461" y="0"/>
                  </a:lnTo>
                  <a:lnTo>
                    <a:pt x="1353461" y="430819"/>
                  </a:lnTo>
                  <a:lnTo>
                    <a:pt x="0" y="430819"/>
                  </a:lnTo>
                  <a:close/>
                </a:path>
              </a:pathLst>
            </a:custGeom>
            <a:solidFill>
              <a:srgbClr val="DAA18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24D077CE-EDEE-D4A5-F882-B310E8C4992A}"/>
                </a:ext>
              </a:extLst>
            </p:cNvPr>
            <p:cNvSpPr txBox="1"/>
            <p:nvPr/>
          </p:nvSpPr>
          <p:spPr>
            <a:xfrm>
              <a:off x="0" y="-38100"/>
              <a:ext cx="1353461" cy="468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30072655-4D27-18F6-9188-4A9BB3AFBB23}"/>
              </a:ext>
            </a:extLst>
          </p:cNvPr>
          <p:cNvGrpSpPr/>
          <p:nvPr/>
        </p:nvGrpSpPr>
        <p:grpSpPr>
          <a:xfrm>
            <a:off x="6613704" y="4999388"/>
            <a:ext cx="5057537" cy="1609861"/>
            <a:chOff x="0" y="0"/>
            <a:chExt cx="1353461" cy="430819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FA97278D-DD4E-3DF5-B4E2-7C8FDD7EE416}"/>
                </a:ext>
              </a:extLst>
            </p:cNvPr>
            <p:cNvSpPr/>
            <p:nvPr/>
          </p:nvSpPr>
          <p:spPr>
            <a:xfrm>
              <a:off x="0" y="0"/>
              <a:ext cx="1353461" cy="430819"/>
            </a:xfrm>
            <a:custGeom>
              <a:avLst/>
              <a:gdLst/>
              <a:ahLst/>
              <a:cxnLst/>
              <a:rect l="l" t="t" r="r" b="b"/>
              <a:pathLst>
                <a:path w="1353461" h="430819">
                  <a:moveTo>
                    <a:pt x="0" y="0"/>
                  </a:moveTo>
                  <a:lnTo>
                    <a:pt x="1353461" y="0"/>
                  </a:lnTo>
                  <a:lnTo>
                    <a:pt x="1353461" y="430819"/>
                  </a:lnTo>
                  <a:lnTo>
                    <a:pt x="0" y="430819"/>
                  </a:lnTo>
                  <a:close/>
                </a:path>
              </a:pathLst>
            </a:custGeom>
            <a:solidFill>
              <a:srgbClr val="DAA18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9962D47A-E587-00AB-E03D-F35D9A5BF165}"/>
                </a:ext>
              </a:extLst>
            </p:cNvPr>
            <p:cNvSpPr txBox="1"/>
            <p:nvPr/>
          </p:nvSpPr>
          <p:spPr>
            <a:xfrm>
              <a:off x="0" y="-38100"/>
              <a:ext cx="1353461" cy="468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6D89AC16-B362-850E-05CC-1D392580A0B4}"/>
              </a:ext>
            </a:extLst>
          </p:cNvPr>
          <p:cNvGrpSpPr/>
          <p:nvPr/>
        </p:nvGrpSpPr>
        <p:grpSpPr>
          <a:xfrm>
            <a:off x="11839975" y="4999388"/>
            <a:ext cx="5057537" cy="1609861"/>
            <a:chOff x="0" y="0"/>
            <a:chExt cx="1353461" cy="430819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B00E2D84-2F06-67FC-9CA1-54FE516C384F}"/>
                </a:ext>
              </a:extLst>
            </p:cNvPr>
            <p:cNvSpPr/>
            <p:nvPr/>
          </p:nvSpPr>
          <p:spPr>
            <a:xfrm>
              <a:off x="0" y="0"/>
              <a:ext cx="1353461" cy="430819"/>
            </a:xfrm>
            <a:custGeom>
              <a:avLst/>
              <a:gdLst/>
              <a:ahLst/>
              <a:cxnLst/>
              <a:rect l="l" t="t" r="r" b="b"/>
              <a:pathLst>
                <a:path w="1353461" h="430819">
                  <a:moveTo>
                    <a:pt x="0" y="0"/>
                  </a:moveTo>
                  <a:lnTo>
                    <a:pt x="1353461" y="0"/>
                  </a:lnTo>
                  <a:lnTo>
                    <a:pt x="1353461" y="430819"/>
                  </a:lnTo>
                  <a:lnTo>
                    <a:pt x="0" y="430819"/>
                  </a:lnTo>
                  <a:close/>
                </a:path>
              </a:pathLst>
            </a:custGeom>
            <a:solidFill>
              <a:srgbClr val="DAA18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7DBB7929-610D-C19A-1790-6A8AB91B8230}"/>
                </a:ext>
              </a:extLst>
            </p:cNvPr>
            <p:cNvSpPr txBox="1"/>
            <p:nvPr/>
          </p:nvSpPr>
          <p:spPr>
            <a:xfrm>
              <a:off x="0" y="-47625"/>
              <a:ext cx="1353461" cy="4784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35AF7EA0-1830-FDAB-2897-9715CA2CCBB7}"/>
              </a:ext>
            </a:extLst>
          </p:cNvPr>
          <p:cNvGrpSpPr/>
          <p:nvPr/>
        </p:nvGrpSpPr>
        <p:grpSpPr>
          <a:xfrm>
            <a:off x="1431459" y="1543401"/>
            <a:ext cx="15507024" cy="2443788"/>
            <a:chOff x="0" y="0"/>
            <a:chExt cx="4723584" cy="744401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4C613E85-D230-F41F-706A-D3E770B96776}"/>
                </a:ext>
              </a:extLst>
            </p:cNvPr>
            <p:cNvSpPr/>
            <p:nvPr/>
          </p:nvSpPr>
          <p:spPr>
            <a:xfrm>
              <a:off x="0" y="0"/>
              <a:ext cx="4723585" cy="744401"/>
            </a:xfrm>
            <a:custGeom>
              <a:avLst/>
              <a:gdLst/>
              <a:ahLst/>
              <a:cxnLst/>
              <a:rect l="l" t="t" r="r" b="b"/>
              <a:pathLst>
                <a:path w="4723585" h="744401">
                  <a:moveTo>
                    <a:pt x="2361792" y="0"/>
                  </a:moveTo>
                  <a:lnTo>
                    <a:pt x="4723585" y="744401"/>
                  </a:lnTo>
                  <a:lnTo>
                    <a:pt x="0" y="744401"/>
                  </a:lnTo>
                  <a:lnTo>
                    <a:pt x="2361792" y="0"/>
                  </a:lnTo>
                  <a:close/>
                </a:path>
              </a:pathLst>
            </a:custGeom>
            <a:solidFill>
              <a:srgbClr val="EEEEE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874D9C7F-83AD-94F4-E5F6-9EC47E942297}"/>
                </a:ext>
              </a:extLst>
            </p:cNvPr>
            <p:cNvSpPr txBox="1"/>
            <p:nvPr/>
          </p:nvSpPr>
          <p:spPr>
            <a:xfrm>
              <a:off x="738060" y="307515"/>
              <a:ext cx="3247464" cy="3837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1A43B07E-13F9-4F9F-5285-BE5E18C42269}"/>
              </a:ext>
            </a:extLst>
          </p:cNvPr>
          <p:cNvGrpSpPr/>
          <p:nvPr/>
        </p:nvGrpSpPr>
        <p:grpSpPr>
          <a:xfrm>
            <a:off x="1385140" y="4082440"/>
            <a:ext cx="5059065" cy="819574"/>
            <a:chOff x="0" y="0"/>
            <a:chExt cx="1541038" cy="249650"/>
          </a:xfrm>
        </p:grpSpPr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8C4AE168-51E5-2DA3-C83F-365B1C9F1AE3}"/>
                </a:ext>
              </a:extLst>
            </p:cNvPr>
            <p:cNvSpPr/>
            <p:nvPr/>
          </p:nvSpPr>
          <p:spPr>
            <a:xfrm>
              <a:off x="0" y="0"/>
              <a:ext cx="1541038" cy="249650"/>
            </a:xfrm>
            <a:custGeom>
              <a:avLst/>
              <a:gdLst/>
              <a:ahLst/>
              <a:cxnLst/>
              <a:rect l="l" t="t" r="r" b="b"/>
              <a:pathLst>
                <a:path w="1541038" h="249650">
                  <a:moveTo>
                    <a:pt x="0" y="0"/>
                  </a:moveTo>
                  <a:lnTo>
                    <a:pt x="1541038" y="0"/>
                  </a:lnTo>
                  <a:lnTo>
                    <a:pt x="1541038" y="249650"/>
                  </a:lnTo>
                  <a:lnTo>
                    <a:pt x="0" y="249650"/>
                  </a:lnTo>
                  <a:close/>
                </a:path>
              </a:pathLst>
            </a:custGeom>
            <a:solidFill>
              <a:srgbClr val="EEEEE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31" name="TextBox 31">
              <a:extLst>
                <a:ext uri="{FF2B5EF4-FFF2-40B4-BE49-F238E27FC236}">
                  <a16:creationId xmlns:a16="http://schemas.microsoft.com/office/drawing/2014/main" id="{4532F20B-9794-D269-BC60-A0EE0E4016EA}"/>
                </a:ext>
              </a:extLst>
            </p:cNvPr>
            <p:cNvSpPr txBox="1"/>
            <p:nvPr/>
          </p:nvSpPr>
          <p:spPr>
            <a:xfrm>
              <a:off x="0" y="-38100"/>
              <a:ext cx="1541038" cy="287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A0BBC1DD-361D-4325-F2EA-66A247D1F512}"/>
              </a:ext>
            </a:extLst>
          </p:cNvPr>
          <p:cNvGrpSpPr/>
          <p:nvPr/>
        </p:nvGrpSpPr>
        <p:grpSpPr>
          <a:xfrm>
            <a:off x="6608356" y="4082440"/>
            <a:ext cx="5059065" cy="819574"/>
            <a:chOff x="0" y="0"/>
            <a:chExt cx="1541038" cy="249650"/>
          </a:xfrm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5915BE86-3ABE-B722-8809-1E3C8BCAF925}"/>
                </a:ext>
              </a:extLst>
            </p:cNvPr>
            <p:cNvSpPr/>
            <p:nvPr/>
          </p:nvSpPr>
          <p:spPr>
            <a:xfrm>
              <a:off x="0" y="0"/>
              <a:ext cx="1541038" cy="249650"/>
            </a:xfrm>
            <a:custGeom>
              <a:avLst/>
              <a:gdLst/>
              <a:ahLst/>
              <a:cxnLst/>
              <a:rect l="l" t="t" r="r" b="b"/>
              <a:pathLst>
                <a:path w="1541038" h="249650">
                  <a:moveTo>
                    <a:pt x="0" y="0"/>
                  </a:moveTo>
                  <a:lnTo>
                    <a:pt x="1541038" y="0"/>
                  </a:lnTo>
                  <a:lnTo>
                    <a:pt x="1541038" y="249650"/>
                  </a:lnTo>
                  <a:lnTo>
                    <a:pt x="0" y="249650"/>
                  </a:lnTo>
                  <a:close/>
                </a:path>
              </a:pathLst>
            </a:custGeom>
            <a:solidFill>
              <a:srgbClr val="EEEEE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34" name="TextBox 34">
              <a:extLst>
                <a:ext uri="{FF2B5EF4-FFF2-40B4-BE49-F238E27FC236}">
                  <a16:creationId xmlns:a16="http://schemas.microsoft.com/office/drawing/2014/main" id="{E0361E05-6724-170A-7DFB-6588CF76B989}"/>
                </a:ext>
              </a:extLst>
            </p:cNvPr>
            <p:cNvSpPr txBox="1"/>
            <p:nvPr/>
          </p:nvSpPr>
          <p:spPr>
            <a:xfrm>
              <a:off x="0" y="-38100"/>
              <a:ext cx="1541038" cy="287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396A3116-5B22-9BBF-7704-FB67744AA2F7}"/>
              </a:ext>
            </a:extLst>
          </p:cNvPr>
          <p:cNvGrpSpPr/>
          <p:nvPr/>
        </p:nvGrpSpPr>
        <p:grpSpPr>
          <a:xfrm>
            <a:off x="11836155" y="4084564"/>
            <a:ext cx="5059065" cy="819574"/>
            <a:chOff x="0" y="0"/>
            <a:chExt cx="1541038" cy="24965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A7B3F8C9-B339-4E02-CC4B-C692F34D7071}"/>
                </a:ext>
              </a:extLst>
            </p:cNvPr>
            <p:cNvSpPr/>
            <p:nvPr/>
          </p:nvSpPr>
          <p:spPr>
            <a:xfrm>
              <a:off x="0" y="0"/>
              <a:ext cx="1541038" cy="249650"/>
            </a:xfrm>
            <a:custGeom>
              <a:avLst/>
              <a:gdLst/>
              <a:ahLst/>
              <a:cxnLst/>
              <a:rect l="l" t="t" r="r" b="b"/>
              <a:pathLst>
                <a:path w="1541038" h="249650">
                  <a:moveTo>
                    <a:pt x="0" y="0"/>
                  </a:moveTo>
                  <a:lnTo>
                    <a:pt x="1541038" y="0"/>
                  </a:lnTo>
                  <a:lnTo>
                    <a:pt x="1541038" y="249650"/>
                  </a:lnTo>
                  <a:lnTo>
                    <a:pt x="0" y="249650"/>
                  </a:lnTo>
                  <a:close/>
                </a:path>
              </a:pathLst>
            </a:custGeom>
            <a:solidFill>
              <a:srgbClr val="EEEEE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3E15DB01-CE75-4F97-90C8-4227B1E6E4D4}"/>
                </a:ext>
              </a:extLst>
            </p:cNvPr>
            <p:cNvSpPr txBox="1"/>
            <p:nvPr/>
          </p:nvSpPr>
          <p:spPr>
            <a:xfrm>
              <a:off x="0" y="-38100"/>
              <a:ext cx="1541038" cy="287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8" name="TextBox 38">
            <a:extLst>
              <a:ext uri="{FF2B5EF4-FFF2-40B4-BE49-F238E27FC236}">
                <a16:creationId xmlns:a16="http://schemas.microsoft.com/office/drawing/2014/main" id="{7756A8AD-7A7D-7DED-9B0C-DF266A92EFAD}"/>
              </a:ext>
            </a:extLst>
          </p:cNvPr>
          <p:cNvSpPr txBox="1"/>
          <p:nvPr/>
        </p:nvSpPr>
        <p:spPr>
          <a:xfrm>
            <a:off x="1388196" y="4094850"/>
            <a:ext cx="5056009" cy="713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0"/>
              </a:lnSpc>
            </a:pPr>
            <a:r>
              <a:rPr lang="en-US" sz="4150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MARKET</a:t>
            </a:r>
          </a:p>
        </p:txBody>
      </p:sp>
      <p:sp>
        <p:nvSpPr>
          <p:cNvPr id="39" name="TextBox 39">
            <a:extLst>
              <a:ext uri="{FF2B5EF4-FFF2-40B4-BE49-F238E27FC236}">
                <a16:creationId xmlns:a16="http://schemas.microsoft.com/office/drawing/2014/main" id="{625CE061-B862-D9D7-D07D-E7F5F2F27272}"/>
              </a:ext>
            </a:extLst>
          </p:cNvPr>
          <p:cNvSpPr txBox="1"/>
          <p:nvPr/>
        </p:nvSpPr>
        <p:spPr>
          <a:xfrm>
            <a:off x="6612176" y="4094850"/>
            <a:ext cx="5056009" cy="713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0"/>
              </a:lnSpc>
            </a:pPr>
            <a:r>
              <a:rPr lang="en-US" sz="4150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BRAND</a:t>
            </a:r>
          </a:p>
        </p:txBody>
      </p:sp>
      <p:sp>
        <p:nvSpPr>
          <p:cNvPr id="40" name="TextBox 40">
            <a:extLst>
              <a:ext uri="{FF2B5EF4-FFF2-40B4-BE49-F238E27FC236}">
                <a16:creationId xmlns:a16="http://schemas.microsoft.com/office/drawing/2014/main" id="{1B3191B4-FCA7-8646-A51E-C167ADF9E966}"/>
              </a:ext>
            </a:extLst>
          </p:cNvPr>
          <p:cNvSpPr txBox="1"/>
          <p:nvPr/>
        </p:nvSpPr>
        <p:spPr>
          <a:xfrm>
            <a:off x="11839211" y="4092725"/>
            <a:ext cx="5056009" cy="713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0"/>
              </a:lnSpc>
            </a:pPr>
            <a:r>
              <a:rPr lang="en-US" sz="4150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AUDIENCE</a:t>
            </a:r>
          </a:p>
        </p:txBody>
      </p:sp>
      <p:sp>
        <p:nvSpPr>
          <p:cNvPr id="41" name="TextBox 41">
            <a:extLst>
              <a:ext uri="{FF2B5EF4-FFF2-40B4-BE49-F238E27FC236}">
                <a16:creationId xmlns:a16="http://schemas.microsoft.com/office/drawing/2014/main" id="{8DF7BF53-454E-69A4-3EBB-2C891D6710C7}"/>
              </a:ext>
            </a:extLst>
          </p:cNvPr>
          <p:cNvSpPr txBox="1"/>
          <p:nvPr/>
        </p:nvSpPr>
        <p:spPr>
          <a:xfrm rot="-1049299">
            <a:off x="2032933" y="1654622"/>
            <a:ext cx="5059065" cy="1648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1"/>
              </a:lnSpc>
            </a:pPr>
            <a:r>
              <a:rPr lang="en-US" sz="2593" b="1">
                <a:solidFill>
                  <a:srgbClr val="1E1F29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ARCHETYPE</a:t>
            </a:r>
          </a:p>
          <a:p>
            <a:pPr algn="ctr">
              <a:lnSpc>
                <a:spcPts val="2931"/>
              </a:lnSpc>
            </a:pPr>
            <a:r>
              <a:rPr lang="en-US" sz="2093">
                <a:solidFill>
                  <a:srgbClr val="1E1F29"/>
                </a:solidFill>
                <a:latin typeface="HK Grotesk"/>
                <a:ea typeface="HK Grotesk"/>
                <a:cs typeface="HK Grotesk"/>
                <a:sym typeface="HK Grotesk"/>
              </a:rPr>
              <a:t>Which 1-2 archetypes reflect our core identity best?</a:t>
            </a:r>
          </a:p>
          <a:p>
            <a:pPr algn="ctr">
              <a:lnSpc>
                <a:spcPts val="3631"/>
              </a:lnSpc>
            </a:pPr>
            <a:endParaRPr lang="en-US" sz="2093">
              <a:solidFill>
                <a:srgbClr val="1E1F29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42" name="TextBox 42">
            <a:extLst>
              <a:ext uri="{FF2B5EF4-FFF2-40B4-BE49-F238E27FC236}">
                <a16:creationId xmlns:a16="http://schemas.microsoft.com/office/drawing/2014/main" id="{118FBF57-422D-497E-F5FC-30945E0014A8}"/>
              </a:ext>
            </a:extLst>
          </p:cNvPr>
          <p:cNvSpPr txBox="1"/>
          <p:nvPr/>
        </p:nvSpPr>
        <p:spPr>
          <a:xfrm rot="1069967">
            <a:off x="11196111" y="1709336"/>
            <a:ext cx="5059065" cy="1648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1"/>
              </a:lnSpc>
            </a:pPr>
            <a:r>
              <a:rPr lang="en-US" sz="2593" b="1">
                <a:solidFill>
                  <a:srgbClr val="1E1F29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Brand Personality</a:t>
            </a:r>
          </a:p>
          <a:p>
            <a:pPr algn="ctr">
              <a:lnSpc>
                <a:spcPts val="2931"/>
              </a:lnSpc>
            </a:pPr>
            <a:r>
              <a:rPr lang="en-US" sz="2093">
                <a:solidFill>
                  <a:srgbClr val="1E1F29"/>
                </a:solidFill>
                <a:latin typeface="HK Grotesk"/>
                <a:ea typeface="HK Grotesk"/>
                <a:cs typeface="HK Grotesk"/>
                <a:sym typeface="HK Grotesk"/>
              </a:rPr>
              <a:t>Which of the five dimensions of brand personality (ACA) do you embody?</a:t>
            </a:r>
          </a:p>
          <a:p>
            <a:pPr algn="ctr">
              <a:lnSpc>
                <a:spcPts val="3631"/>
              </a:lnSpc>
            </a:pPr>
            <a:endParaRPr lang="en-US" sz="2093">
              <a:solidFill>
                <a:srgbClr val="1E1F29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43" name="TextBox 43">
            <a:extLst>
              <a:ext uri="{FF2B5EF4-FFF2-40B4-BE49-F238E27FC236}">
                <a16:creationId xmlns:a16="http://schemas.microsoft.com/office/drawing/2014/main" id="{3F12084C-8854-9319-ED33-1D2A44AD6F1A}"/>
              </a:ext>
            </a:extLst>
          </p:cNvPr>
          <p:cNvSpPr txBox="1"/>
          <p:nvPr/>
        </p:nvSpPr>
        <p:spPr>
          <a:xfrm>
            <a:off x="2127265" y="9456537"/>
            <a:ext cx="14033469" cy="807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1"/>
              </a:lnSpc>
            </a:pPr>
            <a:r>
              <a:rPr lang="en-US" sz="2493" b="1">
                <a:solidFill>
                  <a:srgbClr val="EEEEE9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Purpose Statement:</a:t>
            </a:r>
            <a:r>
              <a:rPr lang="en-US" sz="2493">
                <a:solidFill>
                  <a:srgbClr val="EEEEE9"/>
                </a:solidFill>
                <a:latin typeface="HK Grotesk"/>
                <a:ea typeface="HK Grotesk"/>
                <a:cs typeface="HK Grotesk"/>
                <a:sym typeface="HK Grotesk"/>
              </a:rPr>
              <a:t> </a:t>
            </a:r>
          </a:p>
          <a:p>
            <a:pPr algn="ctr">
              <a:lnSpc>
                <a:spcPts val="3071"/>
              </a:lnSpc>
            </a:pPr>
            <a:r>
              <a:rPr lang="en-US" sz="2193">
                <a:solidFill>
                  <a:srgbClr val="EEEEE9"/>
                </a:solidFill>
                <a:latin typeface="HK Grotesk"/>
                <a:ea typeface="HK Grotesk"/>
                <a:cs typeface="HK Grotesk"/>
                <a:sym typeface="HK Grotesk"/>
              </a:rPr>
              <a:t>“What positive change do we want to make in people’s lives, our scene, or society through music?”</a:t>
            </a:r>
          </a:p>
        </p:txBody>
      </p:sp>
      <p:sp>
        <p:nvSpPr>
          <p:cNvPr id="44" name="TextBox 44">
            <a:extLst>
              <a:ext uri="{FF2B5EF4-FFF2-40B4-BE49-F238E27FC236}">
                <a16:creationId xmlns:a16="http://schemas.microsoft.com/office/drawing/2014/main" id="{C5A486F6-47D4-0681-6A28-291D39F88666}"/>
              </a:ext>
            </a:extLst>
          </p:cNvPr>
          <p:cNvSpPr txBox="1"/>
          <p:nvPr/>
        </p:nvSpPr>
        <p:spPr>
          <a:xfrm>
            <a:off x="2059489" y="8460067"/>
            <a:ext cx="14033469" cy="825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1"/>
              </a:lnSpc>
            </a:pPr>
            <a:r>
              <a:rPr lang="en-US" sz="2493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Brand Vision (= longterm goal)</a:t>
            </a:r>
          </a:p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431B21"/>
                </a:solidFill>
                <a:latin typeface="HK Grotesk"/>
                <a:ea typeface="HK Grotesk"/>
                <a:cs typeface="HK Grotesk"/>
                <a:sym typeface="HK Grotesk"/>
              </a:rPr>
              <a:t>“What do we ultimately want to become seen as?”</a:t>
            </a:r>
          </a:p>
        </p:txBody>
      </p:sp>
      <p:sp>
        <p:nvSpPr>
          <p:cNvPr id="45" name="TextBox 45">
            <a:extLst>
              <a:ext uri="{FF2B5EF4-FFF2-40B4-BE49-F238E27FC236}">
                <a16:creationId xmlns:a16="http://schemas.microsoft.com/office/drawing/2014/main" id="{3A263EFC-1ED8-4ABA-6A67-0829DB9BD96C}"/>
              </a:ext>
            </a:extLst>
          </p:cNvPr>
          <p:cNvSpPr txBox="1"/>
          <p:nvPr/>
        </p:nvSpPr>
        <p:spPr>
          <a:xfrm>
            <a:off x="1431459" y="7084743"/>
            <a:ext cx="4977123" cy="1163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0"/>
              </a:lnSpc>
            </a:pPr>
            <a:r>
              <a:rPr lang="en-US" sz="2207" dirty="0">
                <a:solidFill>
                  <a:srgbClr val="EEEEE9"/>
                </a:solidFill>
                <a:latin typeface="HK Grotesk"/>
                <a:ea typeface="HK Grotesk"/>
                <a:cs typeface="HK Grotesk"/>
                <a:sym typeface="HK Grotesk"/>
              </a:rPr>
              <a:t>“What’s missing, overused, or broken in our scene or genre—and how do we respond to that?”</a:t>
            </a:r>
          </a:p>
        </p:txBody>
      </p:sp>
      <p:sp>
        <p:nvSpPr>
          <p:cNvPr id="46" name="TextBox 46">
            <a:extLst>
              <a:ext uri="{FF2B5EF4-FFF2-40B4-BE49-F238E27FC236}">
                <a16:creationId xmlns:a16="http://schemas.microsoft.com/office/drawing/2014/main" id="{7A67DEF0-7CAE-95EC-77EC-5F9DBEA48A07}"/>
              </a:ext>
            </a:extLst>
          </p:cNvPr>
          <p:cNvSpPr txBox="1"/>
          <p:nvPr/>
        </p:nvSpPr>
        <p:spPr>
          <a:xfrm>
            <a:off x="11988529" y="6751043"/>
            <a:ext cx="4755794" cy="42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1"/>
              </a:lnSpc>
            </a:pPr>
            <a:r>
              <a:rPr lang="en-US" sz="2493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Audience description</a:t>
            </a:r>
          </a:p>
        </p:txBody>
      </p:sp>
      <p:sp>
        <p:nvSpPr>
          <p:cNvPr id="47" name="TextBox 47">
            <a:extLst>
              <a:ext uri="{FF2B5EF4-FFF2-40B4-BE49-F238E27FC236}">
                <a16:creationId xmlns:a16="http://schemas.microsoft.com/office/drawing/2014/main" id="{B385E760-6409-D9BA-D597-66D1EAAAD399}"/>
              </a:ext>
            </a:extLst>
          </p:cNvPr>
          <p:cNvSpPr txBox="1"/>
          <p:nvPr/>
        </p:nvSpPr>
        <p:spPr>
          <a:xfrm>
            <a:off x="11993138" y="4978885"/>
            <a:ext cx="4755794" cy="414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9"/>
              </a:lnSpc>
            </a:pPr>
            <a:r>
              <a:rPr lang="en-US" sz="2420" b="1">
                <a:solidFill>
                  <a:srgbClr val="EEEEE9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Audience Needs &amp; Motivations</a:t>
            </a:r>
          </a:p>
        </p:txBody>
      </p:sp>
      <p:sp>
        <p:nvSpPr>
          <p:cNvPr id="48" name="TextBox 48">
            <a:extLst>
              <a:ext uri="{FF2B5EF4-FFF2-40B4-BE49-F238E27FC236}">
                <a16:creationId xmlns:a16="http://schemas.microsoft.com/office/drawing/2014/main" id="{A783465F-9698-8E1A-F3AC-06CBEC86BC54}"/>
              </a:ext>
            </a:extLst>
          </p:cNvPr>
          <p:cNvSpPr txBox="1"/>
          <p:nvPr/>
        </p:nvSpPr>
        <p:spPr>
          <a:xfrm>
            <a:off x="1467846" y="4976761"/>
            <a:ext cx="4901293" cy="414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9"/>
              </a:lnSpc>
            </a:pPr>
            <a:r>
              <a:rPr lang="en-US" sz="2420" b="1">
                <a:solidFill>
                  <a:srgbClr val="EEEEE9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Consumer insight</a:t>
            </a:r>
          </a:p>
        </p:txBody>
      </p:sp>
      <p:sp>
        <p:nvSpPr>
          <p:cNvPr id="49" name="TextBox 49">
            <a:extLst>
              <a:ext uri="{FF2B5EF4-FFF2-40B4-BE49-F238E27FC236}">
                <a16:creationId xmlns:a16="http://schemas.microsoft.com/office/drawing/2014/main" id="{0569838C-0844-8B7C-1105-C26DAB29F7F3}"/>
              </a:ext>
            </a:extLst>
          </p:cNvPr>
          <p:cNvSpPr txBox="1"/>
          <p:nvPr/>
        </p:nvSpPr>
        <p:spPr>
          <a:xfrm>
            <a:off x="3840784" y="2962145"/>
            <a:ext cx="10594208" cy="834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1"/>
              </a:lnSpc>
            </a:pPr>
            <a:r>
              <a:rPr lang="en-US" sz="2593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Brand Tagline</a:t>
            </a:r>
          </a:p>
          <a:p>
            <a:pPr algn="ctr">
              <a:lnSpc>
                <a:spcPts val="3071"/>
              </a:lnSpc>
            </a:pPr>
            <a:r>
              <a:rPr lang="en-US" sz="2193">
                <a:solidFill>
                  <a:srgbClr val="431B21"/>
                </a:solidFill>
                <a:latin typeface="HK Grotesk"/>
                <a:ea typeface="HK Grotesk"/>
                <a:cs typeface="HK Grotesk"/>
                <a:sym typeface="HK Grotesk"/>
              </a:rPr>
              <a:t>“What short phrase can we use that captures our spirit and invites people in?”</a:t>
            </a:r>
          </a:p>
        </p:txBody>
      </p:sp>
      <p:sp>
        <p:nvSpPr>
          <p:cNvPr id="50" name="TextBox 50">
            <a:extLst>
              <a:ext uri="{FF2B5EF4-FFF2-40B4-BE49-F238E27FC236}">
                <a16:creationId xmlns:a16="http://schemas.microsoft.com/office/drawing/2014/main" id="{E5A4D748-897D-9EC4-AF20-021B21DDA39C}"/>
              </a:ext>
            </a:extLst>
          </p:cNvPr>
          <p:cNvSpPr txBox="1"/>
          <p:nvPr/>
        </p:nvSpPr>
        <p:spPr>
          <a:xfrm>
            <a:off x="11985565" y="5411611"/>
            <a:ext cx="4755794" cy="116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“Why does your audience attend live-music events?”</a:t>
            </a:r>
          </a:p>
          <a:p>
            <a:pPr algn="ctr">
              <a:lnSpc>
                <a:spcPts val="3080"/>
              </a:lnSpc>
            </a:pPr>
            <a:r>
              <a:rPr lang="en-US" sz="22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(psychographics / motivational)</a:t>
            </a:r>
          </a:p>
        </p:txBody>
      </p:sp>
      <p:sp>
        <p:nvSpPr>
          <p:cNvPr id="51" name="TextBox 51">
            <a:extLst>
              <a:ext uri="{FF2B5EF4-FFF2-40B4-BE49-F238E27FC236}">
                <a16:creationId xmlns:a16="http://schemas.microsoft.com/office/drawing/2014/main" id="{E76DAE0E-ECBA-0B99-7B16-31A5CD3E8AE8}"/>
              </a:ext>
            </a:extLst>
          </p:cNvPr>
          <p:cNvSpPr txBox="1"/>
          <p:nvPr/>
        </p:nvSpPr>
        <p:spPr>
          <a:xfrm>
            <a:off x="1424201" y="5528445"/>
            <a:ext cx="4980943" cy="737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“What unspoken need, feeling, or desire do we truly tap into for our audience?”</a:t>
            </a:r>
          </a:p>
        </p:txBody>
      </p:sp>
      <p:sp>
        <p:nvSpPr>
          <p:cNvPr id="52" name="TextBox 52">
            <a:extLst>
              <a:ext uri="{FF2B5EF4-FFF2-40B4-BE49-F238E27FC236}">
                <a16:creationId xmlns:a16="http://schemas.microsoft.com/office/drawing/2014/main" id="{060C6ACA-496B-2D61-792A-9CD04B90845C}"/>
              </a:ext>
            </a:extLst>
          </p:cNvPr>
          <p:cNvSpPr txBox="1"/>
          <p:nvPr/>
        </p:nvSpPr>
        <p:spPr>
          <a:xfrm>
            <a:off x="11917092" y="7151883"/>
            <a:ext cx="4898669" cy="1553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“Who is your audience and what do they do?”</a:t>
            </a:r>
          </a:p>
          <a:p>
            <a:pPr algn="ctr">
              <a:lnSpc>
                <a:spcPts val="3080"/>
              </a:lnSpc>
            </a:pPr>
            <a:r>
              <a:rPr lang="en-US" sz="22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(demographics / Behavioral)</a:t>
            </a:r>
          </a:p>
          <a:p>
            <a:pPr algn="ctr">
              <a:lnSpc>
                <a:spcPts val="3080"/>
              </a:lnSpc>
            </a:pPr>
            <a:endParaRPr lang="en-US" sz="2200" dirty="0">
              <a:solidFill>
                <a:srgbClr val="FCFAF4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53" name="TextBox 53">
            <a:extLst>
              <a:ext uri="{FF2B5EF4-FFF2-40B4-BE49-F238E27FC236}">
                <a16:creationId xmlns:a16="http://schemas.microsoft.com/office/drawing/2014/main" id="{5B6A85E9-F68E-2E37-9E2C-E0FA5A4212FF}"/>
              </a:ext>
            </a:extLst>
          </p:cNvPr>
          <p:cNvSpPr txBox="1"/>
          <p:nvPr/>
        </p:nvSpPr>
        <p:spPr>
          <a:xfrm>
            <a:off x="2124974" y="6656610"/>
            <a:ext cx="3842416" cy="414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9"/>
              </a:lnSpc>
            </a:pPr>
            <a:r>
              <a:rPr lang="en-US" sz="2420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Category Insight</a:t>
            </a:r>
          </a:p>
        </p:txBody>
      </p:sp>
      <p:sp>
        <p:nvSpPr>
          <p:cNvPr id="54" name="TextBox 54">
            <a:extLst>
              <a:ext uri="{FF2B5EF4-FFF2-40B4-BE49-F238E27FC236}">
                <a16:creationId xmlns:a16="http://schemas.microsoft.com/office/drawing/2014/main" id="{34FDB8F4-438A-2C7D-0100-A2E4A708A2E5}"/>
              </a:ext>
            </a:extLst>
          </p:cNvPr>
          <p:cNvSpPr txBox="1"/>
          <p:nvPr/>
        </p:nvSpPr>
        <p:spPr>
          <a:xfrm>
            <a:off x="7300519" y="4978885"/>
            <a:ext cx="3842416" cy="414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9"/>
              </a:lnSpc>
            </a:pPr>
            <a:r>
              <a:rPr lang="en-US" sz="2420" b="1">
                <a:solidFill>
                  <a:srgbClr val="FCFAF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Brand Identity</a:t>
            </a:r>
          </a:p>
        </p:txBody>
      </p:sp>
      <p:sp>
        <p:nvSpPr>
          <p:cNvPr id="55" name="TextBox 55">
            <a:extLst>
              <a:ext uri="{FF2B5EF4-FFF2-40B4-BE49-F238E27FC236}">
                <a16:creationId xmlns:a16="http://schemas.microsoft.com/office/drawing/2014/main" id="{8421B1BC-9749-BFE5-F9E0-13CFA5B66BBA}"/>
              </a:ext>
            </a:extLst>
          </p:cNvPr>
          <p:cNvSpPr txBox="1"/>
          <p:nvPr/>
        </p:nvSpPr>
        <p:spPr>
          <a:xfrm>
            <a:off x="6691813" y="5405026"/>
            <a:ext cx="5059829" cy="1108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“What are your brand touchpoints? (name, logo, typography, colors, socials, brand voice, etc.?”</a:t>
            </a:r>
          </a:p>
        </p:txBody>
      </p:sp>
      <p:sp>
        <p:nvSpPr>
          <p:cNvPr id="56" name="TextBox 56">
            <a:extLst>
              <a:ext uri="{FF2B5EF4-FFF2-40B4-BE49-F238E27FC236}">
                <a16:creationId xmlns:a16="http://schemas.microsoft.com/office/drawing/2014/main" id="{E098CE2F-E2E9-8AA4-7C61-C3530A10B837}"/>
              </a:ext>
            </a:extLst>
          </p:cNvPr>
          <p:cNvSpPr txBox="1"/>
          <p:nvPr/>
        </p:nvSpPr>
        <p:spPr>
          <a:xfrm>
            <a:off x="7222792" y="6666399"/>
            <a:ext cx="3842416" cy="414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9"/>
              </a:lnSpc>
            </a:pPr>
            <a:r>
              <a:rPr lang="en-US" sz="2420" b="1">
                <a:solidFill>
                  <a:srgbClr val="431B2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Brand Values</a:t>
            </a:r>
          </a:p>
        </p:txBody>
      </p:sp>
      <p:sp>
        <p:nvSpPr>
          <p:cNvPr id="57" name="TextBox 57">
            <a:extLst>
              <a:ext uri="{FF2B5EF4-FFF2-40B4-BE49-F238E27FC236}">
                <a16:creationId xmlns:a16="http://schemas.microsoft.com/office/drawing/2014/main" id="{69D3B2C9-96DD-DBCC-A4F3-40F2AEC863AC}"/>
              </a:ext>
            </a:extLst>
          </p:cNvPr>
          <p:cNvSpPr txBox="1"/>
          <p:nvPr/>
        </p:nvSpPr>
        <p:spPr>
          <a:xfrm>
            <a:off x="6843830" y="7326655"/>
            <a:ext cx="4755794" cy="772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What 3–5 core values guide </a:t>
            </a:r>
          </a:p>
          <a:p>
            <a:pPr algn="ctr">
              <a:lnSpc>
                <a:spcPts val="3080"/>
              </a:lnSpc>
            </a:pPr>
            <a:r>
              <a:rPr lang="en-US" sz="2200" dirty="0">
                <a:solidFill>
                  <a:srgbClr val="FCFAF4"/>
                </a:solidFill>
                <a:latin typeface="HK Grotesk"/>
                <a:ea typeface="HK Grotesk"/>
                <a:cs typeface="HK Grotesk"/>
                <a:sym typeface="HK Grotesk"/>
              </a:rPr>
              <a:t>everything that we do?</a:t>
            </a:r>
          </a:p>
        </p:txBody>
      </p:sp>
      <p:sp>
        <p:nvSpPr>
          <p:cNvPr id="58" name="TextBox 58">
            <a:extLst>
              <a:ext uri="{FF2B5EF4-FFF2-40B4-BE49-F238E27FC236}">
                <a16:creationId xmlns:a16="http://schemas.microsoft.com/office/drawing/2014/main" id="{0DC409D2-2039-55BB-B46C-09750FF3532A}"/>
              </a:ext>
            </a:extLst>
          </p:cNvPr>
          <p:cNvSpPr txBox="1"/>
          <p:nvPr/>
        </p:nvSpPr>
        <p:spPr>
          <a:xfrm>
            <a:off x="4570352" y="-99975"/>
            <a:ext cx="9302750" cy="1447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20"/>
              </a:lnSpc>
            </a:pPr>
            <a:r>
              <a:rPr lang="en-US" sz="8800" b="1" dirty="0">
                <a:solidFill>
                  <a:srgbClr val="000000"/>
                </a:solidFill>
                <a:latin typeface="Oswald Bold"/>
                <a:ea typeface="Oswald Bold"/>
                <a:cs typeface="Oswald Bold"/>
                <a:sym typeface="Oswald Bold"/>
              </a:rPr>
              <a:t>Your Canvas</a:t>
            </a:r>
          </a:p>
        </p:txBody>
      </p:sp>
    </p:spTree>
    <p:extLst>
      <p:ext uri="{BB962C8B-B14F-4D97-AF65-F5344CB8AC3E}">
        <p14:creationId xmlns:p14="http://schemas.microsoft.com/office/powerpoint/2010/main" val="965418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417</Words>
  <Application>Microsoft Macintosh PowerPoint</Application>
  <PresentationFormat>Custom</PresentationFormat>
  <Paragraphs>58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HK Grotesk Bold</vt:lpstr>
      <vt:lpstr>Arial</vt:lpstr>
      <vt:lpstr>HK Grotesk</vt:lpstr>
      <vt:lpstr>Oswald Bold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Branding for Venues &amp; Festivals</dc:title>
  <cp:lastModifiedBy>Pieter Schoonderwoerd</cp:lastModifiedBy>
  <cp:revision>2</cp:revision>
  <dcterms:created xsi:type="dcterms:W3CDTF">2006-08-16T00:00:00Z</dcterms:created>
  <dcterms:modified xsi:type="dcterms:W3CDTF">2025-06-28T05:35:26Z</dcterms:modified>
  <dc:identifier>DAGriMjt3Ns</dc:identifier>
</cp:coreProperties>
</file>